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67" r:id="rId4"/>
    <p:sldId id="354" r:id="rId5"/>
    <p:sldId id="355" r:id="rId6"/>
    <p:sldId id="353" r:id="rId7"/>
    <p:sldId id="356" r:id="rId8"/>
    <p:sldId id="334" r:id="rId9"/>
    <p:sldId id="335" r:id="rId10"/>
    <p:sldId id="336" r:id="rId11"/>
    <p:sldId id="347" r:id="rId12"/>
    <p:sldId id="360" r:id="rId13"/>
    <p:sldId id="357" r:id="rId14"/>
    <p:sldId id="34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7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1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8880E7A-9AA4-A94F-8F53-58043D4458F6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F99FC6-3F09-3A4F-B6C6-3A87F4E20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243733" y="6271528"/>
            <a:ext cx="728134" cy="55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eehealthystories.com.au/stories/my-mind-is-like-a-snow-globe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8C77FA-3C7C-CD4B-9B31-1026547B1F64}"/>
              </a:ext>
            </a:extLst>
          </p:cNvPr>
          <p:cNvSpPr/>
          <p:nvPr/>
        </p:nvSpPr>
        <p:spPr>
          <a:xfrm>
            <a:off x="3505235" y="0"/>
            <a:ext cx="49787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Mindfulness Jars</a:t>
            </a:r>
            <a:endParaRPr lang="en-GB" sz="4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48659C-D218-834A-A435-5AACE69F299C}"/>
              </a:ext>
            </a:extLst>
          </p:cNvPr>
          <p:cNvSpPr txBox="1"/>
          <p:nvPr/>
        </p:nvSpPr>
        <p:spPr>
          <a:xfrm>
            <a:off x="377952" y="923330"/>
            <a:ext cx="11594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00"/>
                </a:solidFill>
              </a:rPr>
              <a:t>A mindfulness jar can really help you become mindful quickly and are really easy to make.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5867D4-1A35-A540-8AB8-45C40824C5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2774" y="1602820"/>
            <a:ext cx="3153824" cy="433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0E131A-34D0-B741-AFB1-BC395D4C1F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182" y="1602820"/>
            <a:ext cx="3549358" cy="433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416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74224"/>
              </p:ext>
            </p:extLst>
          </p:nvPr>
        </p:nvGraphicFramePr>
        <p:xfrm>
          <a:off x="278893" y="1291844"/>
          <a:ext cx="5257800" cy="22860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Answer the questions about stress and mindfulness to the right.</a:t>
                      </a:r>
                    </a:p>
                    <a:p>
                      <a:endParaRPr lang="en-GB" sz="24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Extension</a:t>
                      </a:r>
                    </a:p>
                    <a:p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Use the instructions on the next page to create your own mindfulness jar. 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9CE30677-89E3-9347-BB3F-3EADB77C5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78" y="350520"/>
            <a:ext cx="4269456" cy="6053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7841183-79F1-4A4A-940B-5A72F8148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167415"/>
              </p:ext>
            </p:extLst>
          </p:nvPr>
        </p:nvGraphicFramePr>
        <p:xfrm>
          <a:off x="278893" y="566420"/>
          <a:ext cx="1879091" cy="640080"/>
        </p:xfrm>
        <a:graphic>
          <a:graphicData uri="http://schemas.openxmlformats.org/drawingml/2006/table">
            <a:tbl>
              <a:tblPr/>
              <a:tblGrid>
                <a:gridCol w="1879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01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0104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4301" y="1145540"/>
          <a:ext cx="5257800" cy="44805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Follow the instructions on the worksheet to create your own mindfulness jar. </a:t>
                      </a:r>
                    </a:p>
                    <a:p>
                      <a:endParaRPr lang="en-GB" sz="36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36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Extension</a:t>
                      </a:r>
                    </a:p>
                    <a:p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When do you think you may use your mindfulness jar?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EFB447B-5BFA-4043-94A9-DAE4B7B4E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492" y="0"/>
            <a:ext cx="4942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131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0839" y="0"/>
            <a:ext cx="92729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recap what we have learnt</a:t>
            </a:r>
            <a:endParaRPr lang="en-GB" sz="5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5248" y="1736332"/>
            <a:ext cx="9484170" cy="35394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Think of an example of a stressful situation and write it down on a post it note. Place them on a board and allow the class to see.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You may notice other people share similar stressful situations as you? Therefore you are not alone. </a:t>
            </a:r>
          </a:p>
          <a:p>
            <a:pPr algn="ctr"/>
            <a:r>
              <a:rPr lang="en-GB" sz="2800" dirty="0"/>
              <a:t>Check out the next session which discusses other ways we can help ourselves when we feel stressed and worried.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9137" y="901553"/>
            <a:ext cx="7848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/>
              <a:t>What is stress and why does it happen?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764484-E564-9C46-9351-DBDB4A675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56344"/>
            <a:ext cx="178308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0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13599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  <a:endParaRPr lang="en-AU" b="1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365" y="1838227"/>
            <a:ext cx="60614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the effects of too much stress on our mental health</a:t>
            </a:r>
          </a:p>
          <a:p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know ways in which my body reacts to stress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why too much stress is bad for my mental health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know different ways to help me reduce stress and become calm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0CD298-5F45-1A48-85E8-1D794BF64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72" y="1003300"/>
            <a:ext cx="3338501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E60028-C716-6F4A-A66A-D94063258562}"/>
              </a:ext>
            </a:extLst>
          </p:cNvPr>
          <p:cNvSpPr txBox="1"/>
          <p:nvPr/>
        </p:nvSpPr>
        <p:spPr>
          <a:xfrm>
            <a:off x="6400930" y="421838"/>
            <a:ext cx="528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latin typeface="+mj-lt"/>
                <a:hlinkClick r:id="rId3"/>
              </a:rPr>
              <a:t>Recommended Book</a:t>
            </a:r>
            <a:endParaRPr lang="en-A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How would you feel if you were these people in the photos?</a:t>
            </a:r>
            <a:endParaRPr lang="en-US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354723"/>
              </p:ext>
            </p:extLst>
          </p:nvPr>
        </p:nvGraphicFramePr>
        <p:xfrm>
          <a:off x="762000" y="6361706"/>
          <a:ext cx="10816535" cy="426720"/>
        </p:xfrm>
        <a:graphic>
          <a:graphicData uri="http://schemas.openxmlformats.org/drawingml/2006/table">
            <a:tbl>
              <a:tblPr/>
              <a:tblGrid>
                <a:gridCol w="1081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Did you notice if you all said similar answers or shared the same responses? 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38F0A1-95E4-8845-9486-18A4E2719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2262805"/>
            <a:ext cx="3886200" cy="28512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9F7781-DB52-B342-B8BC-C1CCA6E9F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736" y="2262805"/>
            <a:ext cx="5701464" cy="285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0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0" y="0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One word you may have mentioned is ‘stressed.’ Our body responds to stressful situations in different ways. Some may be physical and some may be emotional.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CF5B49-11DB-DC49-9A74-B3FAFBF1AF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6661" y="3003731"/>
            <a:ext cx="4658139" cy="33693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F1AAE3-253C-2047-AA3B-74978078ED3C}"/>
              </a:ext>
            </a:extLst>
          </p:cNvPr>
          <p:cNvSpPr txBox="1"/>
          <p:nvPr/>
        </p:nvSpPr>
        <p:spPr>
          <a:xfrm>
            <a:off x="8488160" y="1847956"/>
            <a:ext cx="18351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Physical Response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45FFD-C7B0-5242-B796-FB8E8AD1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1800" y="3074309"/>
            <a:ext cx="2311400" cy="32681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C372AD-1A46-5145-A0DD-5D80F7BD6429}"/>
              </a:ext>
            </a:extLst>
          </p:cNvPr>
          <p:cNvSpPr txBox="1"/>
          <p:nvPr/>
        </p:nvSpPr>
        <p:spPr>
          <a:xfrm>
            <a:off x="1073426" y="1934081"/>
            <a:ext cx="3568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Emotional responses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9C0CD1-DDD3-ED45-8BC8-1D7BFDFCB291}"/>
              </a:ext>
            </a:extLst>
          </p:cNvPr>
          <p:cNvSpPr txBox="1"/>
          <p:nvPr/>
        </p:nvSpPr>
        <p:spPr>
          <a:xfrm>
            <a:off x="4775200" y="2772899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Worried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FE2BCF-CDC8-9544-81D5-872175A3D3A7}"/>
              </a:ext>
            </a:extLst>
          </p:cNvPr>
          <p:cNvSpPr txBox="1"/>
          <p:nvPr/>
        </p:nvSpPr>
        <p:spPr>
          <a:xfrm>
            <a:off x="234950" y="2772899"/>
            <a:ext cx="1187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Scared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72D754-7D17-F348-A75B-5CE48B631377}"/>
              </a:ext>
            </a:extLst>
          </p:cNvPr>
          <p:cNvSpPr txBox="1"/>
          <p:nvPr/>
        </p:nvSpPr>
        <p:spPr>
          <a:xfrm>
            <a:off x="4641574" y="4019342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Nervous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C82243-9706-EE4E-B8A9-9AB2564882AF}"/>
              </a:ext>
            </a:extLst>
          </p:cNvPr>
          <p:cNvSpPr txBox="1"/>
          <p:nvPr/>
        </p:nvSpPr>
        <p:spPr>
          <a:xfrm>
            <a:off x="234950" y="4019343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Anxious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911E3-390F-D341-9167-1AD99DF16BA8}"/>
              </a:ext>
            </a:extLst>
          </p:cNvPr>
          <p:cNvSpPr txBox="1"/>
          <p:nvPr/>
        </p:nvSpPr>
        <p:spPr>
          <a:xfrm>
            <a:off x="4333737" y="5151664"/>
            <a:ext cx="148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Confident 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17F300-7251-6847-AA5C-4B16A48EAEF9}"/>
              </a:ext>
            </a:extLst>
          </p:cNvPr>
          <p:cNvSpPr txBox="1"/>
          <p:nvPr/>
        </p:nvSpPr>
        <p:spPr>
          <a:xfrm>
            <a:off x="292100" y="5151664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Focused</a:t>
            </a:r>
            <a:endParaRPr lang="en-US" sz="2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8728CB-F431-3C4F-928D-A0EB307FED8B}"/>
              </a:ext>
            </a:extLst>
          </p:cNvPr>
          <p:cNvSpPr/>
          <p:nvPr/>
        </p:nvSpPr>
        <p:spPr>
          <a:xfrm>
            <a:off x="209274" y="6273225"/>
            <a:ext cx="63546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Why do we have these responses?</a:t>
            </a:r>
          </a:p>
        </p:txBody>
      </p:sp>
    </p:spTree>
    <p:extLst>
      <p:ext uri="{BB962C8B-B14F-4D97-AF65-F5344CB8AC3E}">
        <p14:creationId xmlns:p14="http://schemas.microsoft.com/office/powerpoint/2010/main" val="429434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0" y="20782"/>
            <a:ext cx="1182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Fight or Flight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A4E0B1-1933-D84F-A758-9966FC0119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9712" y="2255758"/>
            <a:ext cx="4976366" cy="22479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8625B4-AB54-9545-9B86-3AF1A22C00D2}"/>
              </a:ext>
            </a:extLst>
          </p:cNvPr>
          <p:cNvSpPr/>
          <p:nvPr/>
        </p:nvSpPr>
        <p:spPr>
          <a:xfrm>
            <a:off x="178772" y="922826"/>
            <a:ext cx="1182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stress response is a natural response that the body uses to keep ourselves safe. In prehistoric times it would be useful to get you out of danger e.g. when you might meet a sabre tooth tiger. It prepares you to fight (fight for your life) or flight (run for your life).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C5EB02-E69C-C24A-AA9A-66DDDB62AC4D}"/>
              </a:ext>
            </a:extLst>
          </p:cNvPr>
          <p:cNvSpPr/>
          <p:nvPr/>
        </p:nvSpPr>
        <p:spPr>
          <a:xfrm>
            <a:off x="178772" y="4636326"/>
            <a:ext cx="1182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But in our lives today, it is unlikely that we will encounter a vicious prehistoric animal. However, our lives are made up of a lot more stressful situations which is triggering our fight or flight response more often.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002BEF-F6C2-E549-AEEE-17B23D1CF5C7}"/>
              </a:ext>
            </a:extLst>
          </p:cNvPr>
          <p:cNvSpPr/>
          <p:nvPr/>
        </p:nvSpPr>
        <p:spPr>
          <a:xfrm>
            <a:off x="0" y="639633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examples can you think of that may cause us to be stressed in our modern day lives? </a:t>
            </a:r>
          </a:p>
        </p:txBody>
      </p:sp>
    </p:spTree>
    <p:extLst>
      <p:ext uri="{BB962C8B-B14F-4D97-AF65-F5344CB8AC3E}">
        <p14:creationId xmlns:p14="http://schemas.microsoft.com/office/powerpoint/2010/main" val="332069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0" y="20782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This image probably matches more how we live our modern day lives compared to our caveman.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5EC568-8B97-E54D-B022-2C431E6625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3383" y="1159646"/>
            <a:ext cx="6470373" cy="364474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2D1B40-4A68-3248-8A14-BBE1AA7E4CA6}"/>
              </a:ext>
            </a:extLst>
          </p:cNvPr>
          <p:cNvSpPr/>
          <p:nvPr/>
        </p:nvSpPr>
        <p:spPr>
          <a:xfrm>
            <a:off x="268224" y="5171390"/>
            <a:ext cx="1182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stress response is there to keep us safe. But if it keeps getting triggered over and again, for small things, it has a negative effect on the body and the mind. You may start to feel overly sad, angry or plain overwhelmed. </a:t>
            </a:r>
          </a:p>
        </p:txBody>
      </p:sp>
    </p:spTree>
    <p:extLst>
      <p:ext uri="{BB962C8B-B14F-4D97-AF65-F5344CB8AC3E}">
        <p14:creationId xmlns:p14="http://schemas.microsoft.com/office/powerpoint/2010/main" val="131072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602264"/>
              </p:ext>
            </p:extLst>
          </p:nvPr>
        </p:nvGraphicFramePr>
        <p:xfrm>
          <a:off x="232210" y="2106199"/>
          <a:ext cx="7217102" cy="3505200"/>
        </p:xfrm>
        <a:graphic>
          <a:graphicData uri="http://schemas.openxmlformats.org/drawingml/2006/table">
            <a:tbl>
              <a:tblPr/>
              <a:tblGrid>
                <a:gridCol w="7217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Remember the feelings will feel are normal but our emotions are our messengers that we should listen to. </a:t>
                      </a:r>
                    </a:p>
                    <a:p>
                      <a:endParaRPr lang="en-GB" sz="3200" b="1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en-GB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We should also ask ourselves if the way we're feeling is how we want to feel and then do something about it! </a:t>
                      </a:r>
                      <a:endParaRPr lang="en-GB" sz="2800" dirty="0">
                        <a:effectLst/>
                        <a:latin typeface="+mn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72717" y="0"/>
            <a:ext cx="10018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It’s okay to feel what you feel </a:t>
            </a:r>
            <a:endParaRPr lang="en-GB" sz="4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7B4305-D96B-F14B-8948-09B8B37DFA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1289" y="3747494"/>
            <a:ext cx="1711511" cy="240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9C821C-49EF-614E-8AE5-454DB79C3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267" y="2435965"/>
            <a:ext cx="1591316" cy="2200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5D6E02-9C6A-7940-A01A-9DE94985CC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810" y="1298041"/>
            <a:ext cx="1676400" cy="179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929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09425F-7162-7446-B3A1-834C98ABF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179543"/>
              </p:ext>
            </p:extLst>
          </p:nvPr>
        </p:nvGraphicFramePr>
        <p:xfrm>
          <a:off x="297921" y="1860433"/>
          <a:ext cx="6599836" cy="3078480"/>
        </p:xfrm>
        <a:graphic>
          <a:graphicData uri="http://schemas.openxmlformats.org/drawingml/2006/table">
            <a:tbl>
              <a:tblPr/>
              <a:tblGrid>
                <a:gridCol w="6599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13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i="1" dirty="0">
                          <a:solidFill>
                            <a:srgbClr val="000000"/>
                          </a:solidFill>
                        </a:rPr>
                        <a:t>What is mindfulness?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dirty="0">
                        <a:solidFill>
                          <a:srgbClr val="00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rgbClr val="000000"/>
                          </a:solidFill>
                        </a:rPr>
                        <a:t>Being mindful is the ability to focus in the present. </a:t>
                      </a:r>
                      <a:r>
                        <a:rPr lang="en-GB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You focus on what you are doing in the here and now and not think about anything else. Your mind is taking a break from talking to itself. </a:t>
                      </a:r>
                      <a:endParaRPr lang="en-GB" sz="2800" b="0" dirty="0">
                        <a:effectLst/>
                        <a:latin typeface="+mn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8FFB3225-5053-5F4A-819F-E8AF6AEA28B1}"/>
              </a:ext>
            </a:extLst>
          </p:cNvPr>
          <p:cNvSpPr/>
          <p:nvPr/>
        </p:nvSpPr>
        <p:spPr>
          <a:xfrm>
            <a:off x="0" y="9939"/>
            <a:ext cx="1219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Bee Mindful – One way to overcome stressful situations is to practice mindfulness.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0CB872-98A6-3848-8D69-25E44A8179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1657" y="1672473"/>
            <a:ext cx="3441700" cy="345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73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8C77FA-3C7C-CD4B-9B31-1026547B1F64}"/>
              </a:ext>
            </a:extLst>
          </p:cNvPr>
          <p:cNvSpPr/>
          <p:nvPr/>
        </p:nvSpPr>
        <p:spPr>
          <a:xfrm>
            <a:off x="2658690" y="0"/>
            <a:ext cx="65993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How can I be mindful?</a:t>
            </a:r>
            <a:endParaRPr lang="en-GB" sz="40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09425F-7162-7446-B3A1-834C98ABF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270901"/>
              </p:ext>
            </p:extLst>
          </p:nvPr>
        </p:nvGraphicFramePr>
        <p:xfrm>
          <a:off x="338741" y="1426349"/>
          <a:ext cx="5942789" cy="4480560"/>
        </p:xfrm>
        <a:graphic>
          <a:graphicData uri="http://schemas.openxmlformats.org/drawingml/2006/table">
            <a:tbl>
              <a:tblPr/>
              <a:tblGrid>
                <a:gridCol w="5942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38259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Mindfulness isn’t about sitting like a yogi and humming.  </a:t>
                      </a:r>
                    </a:p>
                    <a:p>
                      <a:endParaRPr lang="en-GB" sz="2400" b="1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You might be mindful when you draw a picture, play soccer or dance!  As long as your mind is free from everything else and you can focus on one thing which gives your mind a rest. Have you noticed how our worries and stresses tend to be in the future? Being mindful is about being in the ‘right now’. </a:t>
                      </a:r>
                    </a:p>
                    <a:p>
                      <a:endParaRPr lang="en-GB" sz="2400" b="1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F3E1AEA-0273-9842-A2D8-B457C2CB1A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9700" y="1426349"/>
            <a:ext cx="4850284" cy="3594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049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6661</TotalTime>
  <Words>746</Words>
  <Application>Microsoft Macintosh PowerPoint</Application>
  <PresentationFormat>Widescreen</PresentationFormat>
  <Paragraphs>62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73</cp:revision>
  <dcterms:created xsi:type="dcterms:W3CDTF">2015-12-16T03:40:36Z</dcterms:created>
  <dcterms:modified xsi:type="dcterms:W3CDTF">2025-11-18T12:00:13Z</dcterms:modified>
</cp:coreProperties>
</file>